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0" r:id="rId5"/>
    <p:sldId id="260" r:id="rId6"/>
    <p:sldId id="262" r:id="rId7"/>
    <p:sldId id="264" r:id="rId8"/>
    <p:sldId id="271" r:id="rId9"/>
    <p:sldId id="265" r:id="rId10"/>
    <p:sldId id="266" r:id="rId11"/>
    <p:sldId id="267" r:id="rId12"/>
    <p:sldId id="272" r:id="rId13"/>
    <p:sldId id="273" r:id="rId14"/>
    <p:sldId id="268"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139721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242419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179601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427492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251142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64808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208629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325659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251571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335683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EDA1-0A55-4BB5-BF15-C09F2D3B37E1}" type="datetimeFigureOut">
              <a:rPr lang="en-US" smtClean="0"/>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EDEE7B-CD8B-4D93-AA5F-899AACD9CF0A}" type="slidenum">
              <a:rPr lang="en-US" smtClean="0"/>
              <a:t>‹#›</a:t>
            </a:fld>
            <a:endParaRPr lang="en-US" dirty="0"/>
          </a:p>
        </p:txBody>
      </p:sp>
    </p:spTree>
    <p:extLst>
      <p:ext uri="{BB962C8B-B14F-4D97-AF65-F5344CB8AC3E}">
        <p14:creationId xmlns:p14="http://schemas.microsoft.com/office/powerpoint/2010/main" val="83082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CEDA1-0A55-4BB5-BF15-C09F2D3B37E1}" type="datetimeFigureOut">
              <a:rPr lang="en-US" smtClean="0"/>
              <a:t>9/22/2024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DEE7B-CD8B-4D93-AA5F-899AACD9CF0A}" type="slidenum">
              <a:rPr lang="en-US" smtClean="0"/>
              <a:t>‹#›</a:t>
            </a:fld>
            <a:endParaRPr lang="en-US" dirty="0"/>
          </a:p>
        </p:txBody>
      </p:sp>
    </p:spTree>
    <p:extLst>
      <p:ext uri="{BB962C8B-B14F-4D97-AF65-F5344CB8AC3E}">
        <p14:creationId xmlns:p14="http://schemas.microsoft.com/office/powerpoint/2010/main" val="312634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731" t="25266" r="48226" b="24009"/>
          <a:stretch/>
        </p:blipFill>
        <p:spPr>
          <a:xfrm>
            <a:off x="596348" y="1597793"/>
            <a:ext cx="11191461" cy="4952093"/>
          </a:xfrm>
          <a:prstGeom prst="rect">
            <a:avLst/>
          </a:prstGeom>
        </p:spPr>
      </p:pic>
      <p:sp>
        <p:nvSpPr>
          <p:cNvPr id="2" name="TextBox 1"/>
          <p:cNvSpPr txBox="1"/>
          <p:nvPr/>
        </p:nvSpPr>
        <p:spPr>
          <a:xfrm>
            <a:off x="4472850" y="738132"/>
            <a:ext cx="4307594" cy="769441"/>
          </a:xfrm>
          <a:prstGeom prst="rect">
            <a:avLst/>
          </a:prstGeom>
          <a:noFill/>
        </p:spPr>
        <p:txBody>
          <a:bodyPr wrap="square" rtlCol="0">
            <a:spAutoFit/>
          </a:bodyPr>
          <a:lstStyle/>
          <a:p>
            <a:r>
              <a:rPr lang="ar-IQ" sz="4400" b="1" dirty="0">
                <a:solidFill>
                  <a:srgbClr val="FF0000"/>
                </a:solidFill>
                <a:latin typeface="Arabic Typesetting" panose="03020402040406030203" pitchFamily="66" charset="-78"/>
                <a:cs typeface="Arabic Typesetting" panose="03020402040406030203" pitchFamily="66" charset="-78"/>
              </a:rPr>
              <a:t>المحاضرة الاولى  - التقنية الحيوية</a:t>
            </a:r>
            <a:endParaRPr lang="en-US" sz="4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4787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076" y="616017"/>
            <a:ext cx="10515600" cy="5520378"/>
          </a:xfrm>
        </p:spPr>
        <p:txBody>
          <a:bodyPr>
            <a:noAutofit/>
          </a:bodyPr>
          <a:lstStyle/>
          <a:p>
            <a:pPr algn="just" rtl="1"/>
            <a:r>
              <a:rPr lang="ar-SA" sz="3200" b="1" u="sng" dirty="0">
                <a:latin typeface="Arabic Typesetting" panose="03020402040406030203" pitchFamily="66" charset="-78"/>
                <a:cs typeface="Arabic Typesetting" panose="03020402040406030203" pitchFamily="66" charset="-78"/>
              </a:rPr>
              <a:t>المرحلة ال</a:t>
            </a:r>
            <a:r>
              <a:rPr lang="ar-IQ" sz="3200" b="1" u="sng" dirty="0">
                <a:latin typeface="Arabic Typesetting" panose="03020402040406030203" pitchFamily="66" charset="-78"/>
                <a:cs typeface="Arabic Typesetting" panose="03020402040406030203" pitchFamily="66" charset="-78"/>
              </a:rPr>
              <a:t>لرابعة</a:t>
            </a:r>
            <a:r>
              <a:rPr lang="ar-SA" sz="3200" b="1" u="sng" dirty="0">
                <a:latin typeface="Arabic Typesetting" panose="03020402040406030203" pitchFamily="66" charset="-78"/>
                <a:cs typeface="Arabic Typesetting" panose="03020402040406030203" pitchFamily="66" charset="-78"/>
              </a:rPr>
              <a:t>:</a:t>
            </a:r>
            <a:r>
              <a:rPr lang="ar-SA" sz="3200" b="1" dirty="0">
                <a:latin typeface="Arabic Typesetting" panose="03020402040406030203" pitchFamily="66" charset="-78"/>
                <a:cs typeface="Arabic Typesetting" panose="03020402040406030203" pitchFamily="66" charset="-78"/>
              </a:rPr>
              <a:t> </a:t>
            </a:r>
            <a:endParaRPr lang="ar-IQ" sz="3200" b="1" dirty="0">
              <a:latin typeface="Arabic Typesetting" panose="03020402040406030203" pitchFamily="66" charset="-78"/>
              <a:cs typeface="Arabic Typesetting" panose="03020402040406030203" pitchFamily="66" charset="-78"/>
            </a:endParaRPr>
          </a:p>
          <a:p>
            <a:pPr algn="just" rtl="1"/>
            <a:r>
              <a:rPr lang="ar-SA" sz="3200" b="1" dirty="0">
                <a:latin typeface="Arabic Typesetting" panose="03020402040406030203" pitchFamily="66" charset="-78"/>
                <a:cs typeface="Arabic Typesetting" panose="03020402040406030203" pitchFamily="66" charset="-78"/>
              </a:rPr>
              <a:t>وتمتد جذور هذه المرحلة إلى حوالي 60-70 سنة إلى الوراء من الوقت الحاضر وقد أطلق على بداية هذه المرحلة إنتاج الايثانول أو هندسة الايثانول حيث استعملت جميع المعلومات والتقنيات السابقة لانتاج الايثانول من السكريات المكوثرة (سكريات متعددة </a:t>
            </a:r>
            <a:r>
              <a:rPr lang="en-US" sz="3200" b="1" dirty="0">
                <a:latin typeface="Arabic Typesetting" panose="03020402040406030203" pitchFamily="66" charset="-78"/>
                <a:cs typeface="Arabic Typesetting" panose="03020402040406030203" pitchFamily="66" charset="-78"/>
              </a:rPr>
              <a:t>Polysaccharides</a:t>
            </a:r>
            <a:r>
              <a:rPr lang="ar-SA" sz="3200" b="1" dirty="0">
                <a:latin typeface="Arabic Typesetting" panose="03020402040406030203" pitchFamily="66" charset="-78"/>
                <a:cs typeface="Arabic Typesetting" panose="03020402040406030203" pitchFamily="66" charset="-78"/>
              </a:rPr>
              <a:t>) المتوفرة مثل النشأ </a:t>
            </a:r>
            <a:r>
              <a:rPr lang="en-US" sz="3200" b="1" dirty="0">
                <a:latin typeface="Arabic Typesetting" panose="03020402040406030203" pitchFamily="66" charset="-78"/>
                <a:cs typeface="Arabic Typesetting" panose="03020402040406030203" pitchFamily="66" charset="-78"/>
              </a:rPr>
              <a:t>Starch</a:t>
            </a:r>
            <a:r>
              <a:rPr lang="ar-SA" sz="3200" b="1" dirty="0">
                <a:latin typeface="Arabic Typesetting" panose="03020402040406030203" pitchFamily="66" charset="-78"/>
                <a:cs typeface="Arabic Typesetting" panose="03020402040406030203" pitchFamily="66" charset="-78"/>
              </a:rPr>
              <a:t>. </a:t>
            </a:r>
            <a:endParaRPr lang="ar-IQ" sz="3200" b="1" dirty="0">
              <a:latin typeface="Arabic Typesetting" panose="03020402040406030203" pitchFamily="66" charset="-78"/>
              <a:cs typeface="Arabic Typesetting" panose="03020402040406030203" pitchFamily="66" charset="-78"/>
            </a:endParaRPr>
          </a:p>
          <a:p>
            <a:pPr algn="just" rtl="1"/>
            <a:r>
              <a:rPr lang="ar-SA" sz="3200" b="1" dirty="0">
                <a:latin typeface="Arabic Typesetting" panose="03020402040406030203" pitchFamily="66" charset="-78"/>
                <a:cs typeface="Arabic Typesetting" panose="03020402040406030203" pitchFamily="66" charset="-78"/>
              </a:rPr>
              <a:t>وتلت عمليات الإنتاج المذكورة تطورات في استعمال المزارع المستمرة </a:t>
            </a:r>
            <a:r>
              <a:rPr lang="en-US" sz="3200" b="1" dirty="0">
                <a:latin typeface="Arabic Typesetting" panose="03020402040406030203" pitchFamily="66" charset="-78"/>
                <a:cs typeface="Arabic Typesetting" panose="03020402040406030203" pitchFamily="66" charset="-78"/>
              </a:rPr>
              <a:t>Continuous Culture </a:t>
            </a:r>
            <a:r>
              <a:rPr lang="ar-SA" sz="3200" b="1" dirty="0">
                <a:latin typeface="Arabic Typesetting" panose="03020402040406030203" pitchFamily="66" charset="-78"/>
                <a:cs typeface="Arabic Typesetting" panose="03020402040406030203" pitchFamily="66" charset="-78"/>
              </a:rPr>
              <a:t>أو التخمرات المستمرة </a:t>
            </a:r>
            <a:r>
              <a:rPr lang="en-US" sz="3200" b="1" dirty="0">
                <a:latin typeface="Arabic Typesetting" panose="03020402040406030203" pitchFamily="66" charset="-78"/>
                <a:cs typeface="Arabic Typesetting" panose="03020402040406030203" pitchFamily="66" charset="-78"/>
              </a:rPr>
              <a:t>Continues Fermentation</a:t>
            </a:r>
            <a:r>
              <a:rPr lang="ar-SA" sz="3200" b="1" dirty="0">
                <a:latin typeface="Arabic Typesetting" panose="03020402040406030203" pitchFamily="66" charset="-78"/>
                <a:cs typeface="Arabic Typesetting" panose="03020402040406030203" pitchFamily="66" charset="-78"/>
              </a:rPr>
              <a:t> وانتاج بروتين الخلية الواحدة </a:t>
            </a:r>
            <a:r>
              <a:rPr lang="en-US" sz="3200" b="1" dirty="0">
                <a:latin typeface="Arabic Typesetting" panose="03020402040406030203" pitchFamily="66" charset="-78"/>
                <a:cs typeface="Arabic Typesetting" panose="03020402040406030203" pitchFamily="66" charset="-78"/>
              </a:rPr>
              <a:t>Single cell protein</a:t>
            </a:r>
            <a:r>
              <a:rPr lang="ar-SA" sz="3200" b="1" dirty="0">
                <a:latin typeface="Arabic Typesetting" panose="03020402040406030203" pitchFamily="66" charset="-78"/>
                <a:cs typeface="Arabic Typesetting" panose="03020402040406030203" pitchFamily="66" charset="-78"/>
              </a:rPr>
              <a:t> حيث وصل انتاجه إلى مئات الآلاف من الاطنان سنويا باستعمال مواد أولية مختلفة مثل الميثانول، الالكينات كمصادر للكاربون ولكنه انحسر بعد ذلك. </a:t>
            </a:r>
            <a:endParaRPr lang="ar-IQ" sz="3200" b="1" dirty="0">
              <a:latin typeface="Arabic Typesetting" panose="03020402040406030203" pitchFamily="66" charset="-78"/>
              <a:cs typeface="Arabic Typesetting" panose="03020402040406030203" pitchFamily="66" charset="-78"/>
            </a:endParaRPr>
          </a:p>
          <a:p>
            <a:pPr algn="just" rtl="1"/>
            <a:r>
              <a:rPr lang="ar-SA" sz="3200" b="1" dirty="0">
                <a:latin typeface="Arabic Typesetting" panose="03020402040406030203" pitchFamily="66" charset="-78"/>
                <a:cs typeface="Arabic Typesetting" panose="03020402040406030203" pitchFamily="66" charset="-78"/>
              </a:rPr>
              <a:t>وقد ازدهرت في تلك الفترة عمليات إنتاج الحوامض الأمينية </a:t>
            </a:r>
            <a:r>
              <a:rPr lang="en-US" sz="3200" b="1" dirty="0">
                <a:latin typeface="Arabic Typesetting" panose="03020402040406030203" pitchFamily="66" charset="-78"/>
                <a:cs typeface="Arabic Typesetting" panose="03020402040406030203" pitchFamily="66" charset="-78"/>
              </a:rPr>
              <a:t>Amino acids</a:t>
            </a:r>
            <a:r>
              <a:rPr lang="ar-SA" sz="3200" b="1" dirty="0">
                <a:latin typeface="Arabic Typesetting" panose="03020402040406030203" pitchFamily="66" charset="-78"/>
                <a:cs typeface="Arabic Typesetting" panose="03020402040406030203" pitchFamily="66" charset="-78"/>
              </a:rPr>
              <a:t> مثل حامض الكلوتاميك الذي ينتج بكميات تصل إلى مئات الآلاف من الاطنان ليستعمل كمواد نكهة او محسنات في الأغذية وكذلك انتج الحامض الأميني اللايسين بمعدل يصل آلاف الاطنان سنويا ليستعمل في تدعيم الأغذية التي تفتقر إليه.</a:t>
            </a:r>
            <a:endParaRPr lang="en-US" sz="3200" b="1" dirty="0">
              <a:latin typeface="Arabic Typesetting" panose="03020402040406030203" pitchFamily="66" charset="-78"/>
              <a:cs typeface="Arabic Typesetting" panose="03020402040406030203" pitchFamily="66" charset="-78"/>
            </a:endParaRPr>
          </a:p>
          <a:p>
            <a:pPr algn="just"/>
            <a:endParaRPr lang="en-US" sz="32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9901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257" r="12216"/>
          <a:stretch/>
        </p:blipFill>
        <p:spPr>
          <a:xfrm>
            <a:off x="1" y="2266204"/>
            <a:ext cx="7837400" cy="4591796"/>
          </a:xfrm>
          <a:prstGeom prst="rect">
            <a:avLst/>
          </a:prstGeom>
        </p:spPr>
      </p:pic>
      <p:sp>
        <p:nvSpPr>
          <p:cNvPr id="2" name="Rectangle 1"/>
          <p:cNvSpPr/>
          <p:nvPr/>
        </p:nvSpPr>
        <p:spPr>
          <a:xfrm>
            <a:off x="110169" y="511878"/>
            <a:ext cx="11767407" cy="1754326"/>
          </a:xfrm>
          <a:prstGeom prst="rect">
            <a:avLst/>
          </a:prstGeom>
        </p:spPr>
        <p:txBody>
          <a:bodyPr wrap="square">
            <a:spAutoFit/>
          </a:bodyPr>
          <a:lstStyle/>
          <a:p>
            <a:pPr algn="just" rtl="1"/>
            <a:r>
              <a:rPr lang="ar-SA" sz="3600" b="1" dirty="0">
                <a:latin typeface="Calibri Light" panose="020F0302020204030204" pitchFamily="34" charset="0"/>
                <a:ea typeface="Calibri Light" panose="020F0302020204030204" pitchFamily="34" charset="0"/>
                <a:cs typeface="Calibri Light" panose="020F0302020204030204" pitchFamily="34" charset="0"/>
              </a:rPr>
              <a:t>أما الإنزيمات فقد تأخر تطور إنتاجها إلى مراحل متأخرة وذلك لعدم ثباتيتها وكذلك صعوبة استخلاصها بعد الإنتاج، بالإضافة إلى صعوبة تزويدها بمرافق الإنزيم </a:t>
            </a:r>
            <a:r>
              <a:rPr lang="en-US" sz="3600" b="1" dirty="0">
                <a:latin typeface="Calibri Light" panose="020F0302020204030204" pitchFamily="34" charset="0"/>
                <a:ea typeface="Calibri Light" panose="020F0302020204030204" pitchFamily="34" charset="0"/>
                <a:cs typeface="Calibri Light" panose="020F0302020204030204" pitchFamily="34" charset="0"/>
              </a:rPr>
              <a:t>Cofactor</a:t>
            </a:r>
            <a:r>
              <a:rPr lang="ar-SA" sz="3600" b="1" dirty="0">
                <a:latin typeface="Calibri Light" panose="020F0302020204030204" pitchFamily="34" charset="0"/>
                <a:ea typeface="Calibri Light" panose="020F0302020204030204" pitchFamily="34" charset="0"/>
                <a:cs typeface="Calibri Light" panose="020F0302020204030204" pitchFamily="34" charset="0"/>
              </a:rPr>
              <a:t> ، ولكن اغلب هذه المشاكل قد تم التغلب عليها في الوقت الحاضر.</a:t>
            </a:r>
            <a:endParaRPr lang="en-US" sz="3600" b="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6236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506" y="324084"/>
            <a:ext cx="11922493" cy="6533916"/>
          </a:xfrm>
        </p:spPr>
        <p:txBody>
          <a:bodyPr>
            <a:noAutofit/>
          </a:bodyPr>
          <a:lstStyle/>
          <a:p>
            <a:pPr algn="just" rtl="1"/>
            <a:r>
              <a:rPr lang="ar-SA" b="1" dirty="0">
                <a:solidFill>
                  <a:srgbClr val="FF0000"/>
                </a:solidFill>
                <a:latin typeface="Algerian" panose="04020705040A02060702" pitchFamily="82" charset="0"/>
                <a:cs typeface="+mj-cs"/>
              </a:rPr>
              <a:t>أسباب تطور علم التقنية الحيوية:</a:t>
            </a:r>
            <a:endParaRPr lang="en-US" b="1" dirty="0">
              <a:solidFill>
                <a:srgbClr val="FF0000"/>
              </a:solidFill>
              <a:latin typeface="Algerian" panose="04020705040A02060702" pitchFamily="82" charset="0"/>
              <a:cs typeface="+mj-cs"/>
            </a:endParaRPr>
          </a:p>
          <a:p>
            <a:pPr algn="just" rtl="1"/>
            <a:r>
              <a:rPr lang="ar-SA" b="1" dirty="0">
                <a:latin typeface="Algerian" panose="04020705040A02060702" pitchFamily="82" charset="0"/>
                <a:cs typeface="+mj-cs"/>
              </a:rPr>
              <a:t>إن مصطلح التقنية الحيوية </a:t>
            </a:r>
            <a:r>
              <a:rPr lang="en-US" b="1" dirty="0">
                <a:latin typeface="Algerian" panose="04020705040A02060702" pitchFamily="82" charset="0"/>
                <a:cs typeface="+mj-cs"/>
              </a:rPr>
              <a:t>Biotechnology</a:t>
            </a:r>
            <a:r>
              <a:rPr lang="ar-SA" b="1" dirty="0">
                <a:latin typeface="Algerian" panose="04020705040A02060702" pitchFamily="82" charset="0"/>
                <a:cs typeface="+mj-cs"/>
              </a:rPr>
              <a:t> يقترن دائما بالحصول على ربحية طائلة ولهذا يعتبر العامل الاقتصادي والسيطرة على الأسواق العالمية هو السبب الرئيسي في تطور علم التقنية الحيوية، ومن هذا المنطلق تسربت قنوات التطور إلى جميع اتجاهات علم التقنية ذات الميزات المتعددة نذكر منها:</a:t>
            </a:r>
            <a:endParaRPr lang="en-US" b="1" dirty="0">
              <a:latin typeface="Algerian" panose="04020705040A02060702" pitchFamily="82" charset="0"/>
              <a:cs typeface="+mj-cs"/>
            </a:endParaRPr>
          </a:p>
          <a:p>
            <a:pPr algn="just" rtl="1"/>
            <a:r>
              <a:rPr lang="ar-SA" b="1" dirty="0">
                <a:latin typeface="Algerian" panose="04020705040A02060702" pitchFamily="82" charset="0"/>
                <a:cs typeface="+mj-cs"/>
              </a:rPr>
              <a:t> إن التفاعلات الحيوية تتم تحت ظروف معتدلة من حيث الدرجات الحرارية والأرقام الهيدروجينية </a:t>
            </a:r>
            <a:r>
              <a:rPr lang="en-US" b="1" dirty="0">
                <a:latin typeface="Algerian" panose="04020705040A02060702" pitchFamily="82" charset="0"/>
                <a:cs typeface="+mj-cs"/>
              </a:rPr>
              <a:t>pH</a:t>
            </a:r>
            <a:r>
              <a:rPr lang="ar-SA" b="1" dirty="0">
                <a:latin typeface="Algerian" panose="04020705040A02060702" pitchFamily="82" charset="0"/>
                <a:cs typeface="+mj-cs"/>
              </a:rPr>
              <a:t> وتحت الضغط الجوي، ولذلك فان هذه العمليات يمكن أن تنافس العديد من الصناعات الكيمياوية التي تحتاج إلى ظروف متطرفة وبالتالي تؤدي إلى زيادة كلفة العملية التصنيعية.</a:t>
            </a:r>
            <a:endParaRPr lang="en-US" b="1" dirty="0">
              <a:latin typeface="Algerian" panose="04020705040A02060702" pitchFamily="82" charset="0"/>
              <a:cs typeface="+mj-cs"/>
            </a:endParaRPr>
          </a:p>
          <a:p>
            <a:pPr lvl="0" algn="just" rtl="1"/>
            <a:r>
              <a:rPr lang="ar-SA" b="1" dirty="0">
                <a:latin typeface="Algerian" panose="04020705040A02060702" pitchFamily="82" charset="0"/>
                <a:cs typeface="+mj-cs"/>
              </a:rPr>
              <a:t>إن التفاعلات الحيوية تكون متخصصة وكفوءة ولذلك تكاد تكون المواد الناتجة تقريبا نقية وتحتاج إلى عمليات استخلاص وتنقية بسيطة في حين ان العمليات الكيمياوية تنتج فيها العديد من المركبات الوسطية والتي قد يكون البعض منها غير مرغوب فيه لذلك فان عمليات التنقية والاستخلاص ستؤدي إلى زيادة كلفة المواد الناتجة.</a:t>
            </a:r>
            <a:endParaRPr lang="en-US" b="1" dirty="0">
              <a:latin typeface="Algerian" panose="04020705040A02060702" pitchFamily="82" charset="0"/>
              <a:cs typeface="+mj-cs"/>
            </a:endParaRPr>
          </a:p>
          <a:p>
            <a:pPr lvl="0" algn="just" rtl="1"/>
            <a:r>
              <a:rPr lang="ar-SA" b="1" dirty="0">
                <a:latin typeface="Algerian" panose="04020705040A02060702" pitchFamily="82" charset="0"/>
                <a:cs typeface="+mj-cs"/>
              </a:rPr>
              <a:t>ان المواد الأولية المستعملة في التصنيع الحيوي تكون مواد رخيصة وهي من المصادر المتجددة-أي من أنواع المملكة النباتية وخلال عمليات التصنيع يتم الاستفادة وتحويل هذه المواد والتخلص من مشاكل تلويثها وتكدسها في البيئة.</a:t>
            </a:r>
            <a:endParaRPr lang="en-US" b="1" dirty="0">
              <a:latin typeface="Algerian" panose="04020705040A02060702" pitchFamily="82" charset="0"/>
              <a:cs typeface="+mj-cs"/>
            </a:endParaRPr>
          </a:p>
          <a:p>
            <a:pPr algn="just"/>
            <a:endParaRPr lang="en-US" b="1" dirty="0">
              <a:latin typeface="Algerian" panose="04020705040A02060702" pitchFamily="82" charset="0"/>
              <a:cs typeface="+mj-cs"/>
            </a:endParaRPr>
          </a:p>
        </p:txBody>
      </p:sp>
    </p:spTree>
    <p:extLst>
      <p:ext uri="{BB962C8B-B14F-4D97-AF65-F5344CB8AC3E}">
        <p14:creationId xmlns:p14="http://schemas.microsoft.com/office/powerpoint/2010/main" val="416482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176963"/>
          </a:xfrm>
        </p:spPr>
        <p:txBody>
          <a:bodyPr>
            <a:normAutofit/>
          </a:bodyPr>
          <a:lstStyle/>
          <a:p>
            <a:pPr algn="just" rtl="1"/>
            <a:r>
              <a:rPr lang="ar-SA" sz="3200" b="1" dirty="0">
                <a:latin typeface="Arabic Typesetting" panose="03020402040406030203" pitchFamily="66" charset="-78"/>
                <a:cs typeface="Arabic Typesetting" panose="03020402040406030203" pitchFamily="66" charset="-78"/>
              </a:rPr>
              <a:t>أن علم التقنية الحيوية علم متعدد الجوانب يعتمد على الكثير من العلوم الأخرى فهو يمثل تطبيق العلوم الحيوية والتقنية لانتاج المواد التي يجب أن تسوق، وعليه فان اكتمال الصورة لعلم التقنية الحيوية يحتاج إلى إيجاد قواعد وأسس لعمليات الإنتاج والتسويق، وعليه وجب التدخل على مستوى أعلى تساهم فيه النظم الاقتصادية والسياسية بعد ان تخرج العمليات الإنتاجية من النطاق المختبري إلى مجال الإنتاج التجاري. عمل مختبري← عمل ريادي (منظومة ريادية)← أنتاج تجاري← تسويق </a:t>
            </a:r>
            <a:endParaRPr lang="en-US" sz="3200" b="1" dirty="0">
              <a:latin typeface="Arabic Typesetting" panose="03020402040406030203" pitchFamily="66" charset="-78"/>
              <a:cs typeface="Arabic Typesetting" panose="03020402040406030203" pitchFamily="66" charset="-78"/>
            </a:endParaRPr>
          </a:p>
        </p:txBody>
      </p:sp>
      <p:pic>
        <p:nvPicPr>
          <p:cNvPr id="28" name="Content Placeholder 3"/>
          <p:cNvPicPr>
            <a:picLocks noChangeAspect="1"/>
          </p:cNvPicPr>
          <p:nvPr/>
        </p:nvPicPr>
        <p:blipFill rotWithShape="1">
          <a:blip r:embed="rId2"/>
          <a:srcRect l="33659" t="32367" r="12465" b="24719"/>
          <a:stretch/>
        </p:blipFill>
        <p:spPr>
          <a:xfrm>
            <a:off x="1963554" y="1982803"/>
            <a:ext cx="9163250" cy="4485373"/>
          </a:xfrm>
          <a:prstGeom prst="rect">
            <a:avLst/>
          </a:prstGeom>
        </p:spPr>
      </p:pic>
    </p:spTree>
    <p:extLst>
      <p:ext uri="{BB962C8B-B14F-4D97-AF65-F5344CB8AC3E}">
        <p14:creationId xmlns:p14="http://schemas.microsoft.com/office/powerpoint/2010/main" val="147316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4000" dirty="0"/>
          </a:p>
          <a:p>
            <a:endParaRPr lang="en-US" sz="4000" dirty="0"/>
          </a:p>
          <a:p>
            <a:pPr marL="0" indent="0" algn="ctr">
              <a:buNone/>
            </a:pPr>
            <a:r>
              <a:rPr lang="en-US" sz="4000" dirty="0"/>
              <a:t>  </a:t>
            </a:r>
            <a:r>
              <a:rPr lang="en-US" sz="4000" dirty="0">
                <a:latin typeface="Bauhaus 93" panose="04030905020B02020C02" pitchFamily="82" charset="0"/>
              </a:rPr>
              <a:t>Thank you</a:t>
            </a:r>
          </a:p>
        </p:txBody>
      </p:sp>
    </p:spTree>
    <p:extLst>
      <p:ext uri="{BB962C8B-B14F-4D97-AF65-F5344CB8AC3E}">
        <p14:creationId xmlns:p14="http://schemas.microsoft.com/office/powerpoint/2010/main" val="186693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2568" r="12268"/>
          <a:stretch/>
        </p:blipFill>
        <p:spPr>
          <a:xfrm>
            <a:off x="67378" y="2788970"/>
            <a:ext cx="4263992" cy="4069030"/>
          </a:xfrm>
          <a:prstGeom prst="rect">
            <a:avLst/>
          </a:prstGeom>
        </p:spPr>
      </p:pic>
      <p:sp>
        <p:nvSpPr>
          <p:cNvPr id="2" name="Rectangle 1"/>
          <p:cNvSpPr/>
          <p:nvPr/>
        </p:nvSpPr>
        <p:spPr>
          <a:xfrm>
            <a:off x="4331370" y="463155"/>
            <a:ext cx="7860630" cy="6093976"/>
          </a:xfrm>
          <a:prstGeom prst="rect">
            <a:avLst/>
          </a:prstGeom>
        </p:spPr>
        <p:txBody>
          <a:bodyPr wrap="square">
            <a:spAutoFit/>
          </a:bodyPr>
          <a:lstStyle/>
          <a:p>
            <a:pPr algn="just" rtl="1">
              <a:lnSpc>
                <a:spcPct val="150000"/>
              </a:lnSpc>
            </a:pPr>
            <a:r>
              <a:rPr lang="ar-IQ" sz="3200" b="1" dirty="0">
                <a:latin typeface="Arabic Typesetting" panose="03020402040406030203" pitchFamily="66" charset="-78"/>
                <a:ea typeface="Times New Roman" panose="02020603050405020304" pitchFamily="18" charset="0"/>
                <a:cs typeface="Arabic Typesetting" panose="03020402040406030203" pitchFamily="66" charset="-78"/>
              </a:rPr>
              <a:t>مفهوم التقنية الحيوية:</a:t>
            </a:r>
          </a:p>
          <a:p>
            <a:pPr algn="just" rtl="1">
              <a:lnSpc>
                <a:spcPct val="150000"/>
              </a:lnSpc>
            </a:pPr>
            <a:r>
              <a:rPr lang="ar-IQ" sz="2800" b="1" dirty="0">
                <a:latin typeface="Arabic Typesetting" panose="03020402040406030203" pitchFamily="66" charset="-78"/>
                <a:ea typeface="Times New Roman" panose="02020603050405020304" pitchFamily="18" charset="0"/>
                <a:cs typeface="Arabic Typesetting" panose="03020402040406030203" pitchFamily="66" charset="-78"/>
              </a:rPr>
              <a:t>التقنيات الحيوية تجمع بين الوسائل العملية لحل المشاكل (تقنية) وإنتاج منتجات مفيدة (حيوية)، وهذا المفهوم مستخدم منذ آلاف السنين عندما استخدمت الحيوانات والنباتات لإنتاج الغذاء واللباس والدواء. تغير هذا المفهوم قبل ما يقارب سبعين عاماً عندما استخدمت بعض الكائنات الدقيقة لإنتاج المضادات الحيوية والإنزيمات وكذلك الأمصال. وتطور مفهوم العلم أخيراً بعد اكتشاف المادة الوراثية </a:t>
            </a:r>
            <a:r>
              <a:rPr lang="en-US" sz="2800" b="1" dirty="0">
                <a:latin typeface="Arabic Typesetting" panose="03020402040406030203" pitchFamily="66" charset="-78"/>
                <a:ea typeface="Times New Roman" panose="02020603050405020304" pitchFamily="18" charset="0"/>
                <a:cs typeface="Arabic Typesetting" panose="03020402040406030203" pitchFamily="66" charset="-78"/>
              </a:rPr>
              <a:t>DNA</a:t>
            </a:r>
            <a:r>
              <a:rPr lang="ar-IQ" sz="2800" b="1" dirty="0">
                <a:latin typeface="Arabic Typesetting" panose="03020402040406030203" pitchFamily="66" charset="-78"/>
                <a:ea typeface="Times New Roman" panose="02020603050405020304" pitchFamily="18" charset="0"/>
                <a:cs typeface="Arabic Typesetting" panose="03020402040406030203" pitchFamily="66" charset="-78"/>
              </a:rPr>
              <a:t>بتفاصيلها الدقيقة (الكروموسومات والجينات،).</a:t>
            </a:r>
          </a:p>
          <a:p>
            <a:pPr algn="just" rtl="1">
              <a:lnSpc>
                <a:spcPct val="150000"/>
              </a:lnSpc>
            </a:pPr>
            <a:r>
              <a:rPr lang="ar-SA" sz="2800" b="1" dirty="0">
                <a:latin typeface="Arabic Typesetting" panose="03020402040406030203" pitchFamily="66" charset="-78"/>
                <a:ea typeface="Times New Roman" panose="02020603050405020304" pitchFamily="18" charset="0"/>
                <a:cs typeface="Arabic Typesetting" panose="03020402040406030203" pitchFamily="66" charset="-78"/>
              </a:rPr>
              <a:t>ويمكن تعريف</a:t>
            </a:r>
            <a:r>
              <a:rPr lang="en-US" sz="2800" b="1" dirty="0">
                <a:latin typeface="Arabic Typesetting" panose="03020402040406030203" pitchFamily="66" charset="-78"/>
                <a:ea typeface="Times New Roman" panose="02020603050405020304" pitchFamily="18" charset="0"/>
                <a:cs typeface="Arabic Typesetting" panose="03020402040406030203" pitchFamily="66" charset="-78"/>
              </a:rPr>
              <a:t> </a:t>
            </a:r>
            <a:r>
              <a:rPr lang="ar-IQ" sz="2800" b="1" dirty="0">
                <a:latin typeface="Arabic Typesetting" panose="03020402040406030203" pitchFamily="66" charset="-78"/>
                <a:ea typeface="Times New Roman" panose="02020603050405020304" pitchFamily="18" charset="0"/>
                <a:cs typeface="Arabic Typesetting" panose="03020402040406030203" pitchFamily="66" charset="-78"/>
              </a:rPr>
              <a:t>التقنية الحيوية</a:t>
            </a:r>
            <a:r>
              <a:rPr lang="ar-SA" sz="2800" b="1" dirty="0">
                <a:latin typeface="Arabic Typesetting" panose="03020402040406030203" pitchFamily="66" charset="-78"/>
                <a:ea typeface="Times New Roman" panose="02020603050405020304" pitchFamily="18" charset="0"/>
                <a:cs typeface="Arabic Typesetting" panose="03020402040406030203" pitchFamily="66" charset="-78"/>
              </a:rPr>
              <a:t> على انه </a:t>
            </a:r>
            <a:r>
              <a:rPr lang="ar-IQ" sz="2800" b="1" dirty="0">
                <a:latin typeface="Arabic Typesetting" panose="03020402040406030203" pitchFamily="66" charset="-78"/>
                <a:ea typeface="Times New Roman" panose="02020603050405020304" pitchFamily="18" charset="0"/>
                <a:cs typeface="Arabic Typesetting" panose="03020402040406030203" pitchFamily="66" charset="-78"/>
              </a:rPr>
              <a:t>:</a:t>
            </a:r>
            <a:endParaRPr lang="en-US" sz="2800" b="1" dirty="0">
              <a:latin typeface="Arabic Typesetting" panose="03020402040406030203" pitchFamily="66" charset="-78"/>
              <a:ea typeface="Times New Roman" panose="02020603050405020304" pitchFamily="18" charset="0"/>
              <a:cs typeface="Arabic Typesetting" panose="03020402040406030203" pitchFamily="66" charset="-78"/>
            </a:endParaRPr>
          </a:p>
          <a:p>
            <a:pPr algn="just" rtl="1">
              <a:lnSpc>
                <a:spcPct val="150000"/>
              </a:lnSpc>
            </a:pPr>
            <a:r>
              <a:rPr lang="ar-SA" sz="2800" b="1" dirty="0">
                <a:solidFill>
                  <a:srgbClr val="FF0000"/>
                </a:solidFill>
                <a:latin typeface="Arabic Typesetting" panose="03020402040406030203" pitchFamily="66" charset="-78"/>
                <a:ea typeface="Times New Roman" panose="02020603050405020304" pitchFamily="18" charset="0"/>
                <a:cs typeface="Arabic Typesetting" panose="03020402040406030203" pitchFamily="66" charset="-78"/>
              </a:rPr>
              <a:t>      </a:t>
            </a:r>
            <a:r>
              <a:rPr lang="ar-IQ" sz="2800" b="1" dirty="0">
                <a:solidFill>
                  <a:srgbClr val="FF0000"/>
                </a:solidFill>
                <a:latin typeface="Arabic Typesetting" panose="03020402040406030203" pitchFamily="66" charset="-78"/>
                <a:ea typeface="Times New Roman" panose="02020603050405020304" pitchFamily="18" charset="0"/>
                <a:cs typeface="Arabic Typesetting" panose="03020402040406030203" pitchFamily="66" charset="-78"/>
              </a:rPr>
              <a:t>التعامل مع الكائنات الحية على المستوى الخلوي وتحت الخلوي من اجل تحقيق اقصى استفادة منها صناعيا وزراعيا وبالتالي اقتصاديا وذلك عن طريق تحسين خواصها وصفاتها الوراثية.</a:t>
            </a:r>
            <a:endParaRPr lang="en-US" sz="2800" b="1" dirty="0">
              <a:solidFill>
                <a:srgbClr val="FF0000"/>
              </a:solidFill>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extLst>
      <p:ext uri="{BB962C8B-B14F-4D97-AF65-F5344CB8AC3E}">
        <p14:creationId xmlns:p14="http://schemas.microsoft.com/office/powerpoint/2010/main" val="209825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568" r="12397"/>
          <a:stretch/>
        </p:blipFill>
        <p:spPr>
          <a:xfrm>
            <a:off x="7526955" y="994939"/>
            <a:ext cx="4578416" cy="4142944"/>
          </a:xfrm>
          <a:prstGeom prst="rect">
            <a:avLst/>
          </a:prstGeom>
        </p:spPr>
      </p:pic>
      <p:sp>
        <p:nvSpPr>
          <p:cNvPr id="2" name="Rectangle 1"/>
          <p:cNvSpPr/>
          <p:nvPr/>
        </p:nvSpPr>
        <p:spPr>
          <a:xfrm>
            <a:off x="93044" y="994939"/>
            <a:ext cx="7097028" cy="5170646"/>
          </a:xfrm>
          <a:prstGeom prst="rect">
            <a:avLst/>
          </a:prstGeom>
        </p:spPr>
        <p:txBody>
          <a:bodyPr wrap="square">
            <a:spAutoFit/>
          </a:bodyPr>
          <a:lstStyle/>
          <a:p>
            <a:pPr indent="457200" algn="just" rtl="1">
              <a:lnSpc>
                <a:spcPct val="150000"/>
              </a:lnSpc>
            </a:pPr>
            <a:r>
              <a:rPr lang="ar-SA" sz="2000" b="1" dirty="0">
                <a:latin typeface="Calibri" panose="020F0502020204030204" pitchFamily="34" charset="0"/>
                <a:ea typeface="Times New Roman" panose="02020603050405020304" pitchFamily="18" charset="0"/>
                <a:cs typeface="+mj-cs"/>
              </a:rPr>
              <a:t>ان التقنية الحيوية علم يتعامل مع الكائنات الحية لانتاج المواد وعليه فان جذوره تمتد مع جذور علوم الحياة في القدم لذلك فمن المتفق عليه ان بداية العلم هي بداية الإنسان، ويمكن اعتبار علم التقنية الذي يتعامل مع الأحياء المجهرية وهواكثر الفروع قدما حيث ان الإنسان القديم تعلم كيفية إعداد الخبز وانتاج الخل والألبان المتخمرة.</a:t>
            </a:r>
            <a:endParaRPr lang="en-US" sz="2000" dirty="0">
              <a:latin typeface="Calibri" panose="020F0502020204030204" pitchFamily="34" charset="0"/>
              <a:ea typeface="Times New Roman" panose="02020603050405020304" pitchFamily="18" charset="0"/>
              <a:cs typeface="+mj-cs"/>
            </a:endParaRPr>
          </a:p>
          <a:p>
            <a:pPr algn="just" rtl="1">
              <a:lnSpc>
                <a:spcPct val="150000"/>
              </a:lnSpc>
            </a:pPr>
            <a:r>
              <a:rPr lang="ar-SA" sz="2000" b="1" dirty="0">
                <a:solidFill>
                  <a:srgbClr val="FF0000"/>
                </a:solidFill>
                <a:latin typeface="Calibri" panose="020F0502020204030204" pitchFamily="34" charset="0"/>
                <a:ea typeface="Times New Roman" panose="02020603050405020304" pitchFamily="18" charset="0"/>
                <a:cs typeface="+mj-cs"/>
              </a:rPr>
              <a:t>يمكن تقسيم مراحل تطور علم التقنية الحيوية منذ بدايته إلى الآن إلى عدة مراحل منها:</a:t>
            </a:r>
            <a:endParaRPr lang="ar-IQ" sz="2000" b="1" dirty="0">
              <a:solidFill>
                <a:srgbClr val="FF0000"/>
              </a:solidFill>
              <a:latin typeface="Calibri" panose="020F0502020204030204" pitchFamily="34" charset="0"/>
              <a:ea typeface="Times New Roman" panose="02020603050405020304" pitchFamily="18" charset="0"/>
              <a:cs typeface="+mj-cs"/>
            </a:endParaRPr>
          </a:p>
          <a:p>
            <a:pPr algn="just" rtl="1">
              <a:lnSpc>
                <a:spcPct val="150000"/>
              </a:lnSpc>
            </a:pPr>
            <a:r>
              <a:rPr lang="ar-SA" sz="2000" b="1" u="sng" dirty="0"/>
              <a:t>المرحلة الأولى:</a:t>
            </a:r>
            <a:r>
              <a:rPr lang="ar-SA" sz="2000" b="1" dirty="0"/>
              <a:t> </a:t>
            </a:r>
            <a:endParaRPr lang="ar-IQ" sz="2000" b="1" dirty="0"/>
          </a:p>
          <a:p>
            <a:pPr algn="just" rtl="1">
              <a:lnSpc>
                <a:spcPct val="150000"/>
              </a:lnSpc>
            </a:pPr>
            <a:r>
              <a:rPr lang="ar-SA" sz="2000" dirty="0"/>
              <a:t>وتتمثل هذه المرحلة بما عرفه الإنسان القديم مثل الفراعنة والسومريين والبابليين من تخمرات الأغذية التي كانت تستعمل أغذية قديمة وتخلط مع الأغذية الطازجة لإجراء التحول فيها حيث تتم عن عدم معرفة، أو تترك الأوعية مفتوحة لتتم التحولات فيها، وقد امتدت هذه المرحلة إلى القرن السابع عشر</a:t>
            </a:r>
            <a:endParaRPr lang="en-US" sz="2000" dirty="0">
              <a:effectLst/>
              <a:latin typeface="Calibri" panose="020F0502020204030204" pitchFamily="34" charset="0"/>
              <a:ea typeface="Times New Roman" panose="02020603050405020304" pitchFamily="18" charset="0"/>
              <a:cs typeface="+mj-cs"/>
            </a:endParaRPr>
          </a:p>
        </p:txBody>
      </p:sp>
      <p:sp>
        <p:nvSpPr>
          <p:cNvPr id="3" name="Rectangle 2"/>
          <p:cNvSpPr/>
          <p:nvPr/>
        </p:nvSpPr>
        <p:spPr>
          <a:xfrm>
            <a:off x="5355093" y="46084"/>
            <a:ext cx="4079963" cy="646331"/>
          </a:xfrm>
          <a:prstGeom prst="rect">
            <a:avLst/>
          </a:prstGeom>
        </p:spPr>
        <p:txBody>
          <a:bodyPr wrap="none">
            <a:spAutoFit/>
          </a:bodyPr>
          <a:lstStyle/>
          <a:p>
            <a:r>
              <a:rPr lang="ar-SA" sz="3600" b="1" dirty="0">
                <a:solidFill>
                  <a:schemeClr val="accent1">
                    <a:lumMod val="50000"/>
                  </a:schemeClr>
                </a:solidFill>
                <a:latin typeface="Arabic Typesetting" panose="03020402040406030203" pitchFamily="66" charset="-78"/>
                <a:ea typeface="Times New Roman" panose="02020603050405020304" pitchFamily="18" charset="0"/>
                <a:cs typeface="Arabic Typesetting" panose="03020402040406030203" pitchFamily="66" charset="-78"/>
              </a:rPr>
              <a:t>نبذة تاريخية عن تطور علم التقنية الحيوية</a:t>
            </a:r>
            <a:endParaRPr lang="en-US" sz="3600" b="1" dirty="0">
              <a:solidFill>
                <a:schemeClr val="accent1">
                  <a:lumMod val="50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2737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506" r="12341"/>
          <a:stretch/>
        </p:blipFill>
        <p:spPr>
          <a:xfrm>
            <a:off x="1222408" y="798897"/>
            <a:ext cx="9750392" cy="5378066"/>
          </a:xfrm>
          <a:prstGeom prst="rect">
            <a:avLst/>
          </a:prstGeom>
        </p:spPr>
      </p:pic>
    </p:spTree>
    <p:extLst>
      <p:ext uri="{BB962C8B-B14F-4D97-AF65-F5344CB8AC3E}">
        <p14:creationId xmlns:p14="http://schemas.microsoft.com/office/powerpoint/2010/main" val="125040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439" r="12397"/>
          <a:stretch/>
        </p:blipFill>
        <p:spPr>
          <a:xfrm>
            <a:off x="236657" y="934801"/>
            <a:ext cx="5009112" cy="5061738"/>
          </a:xfrm>
          <a:prstGeom prst="rect">
            <a:avLst/>
          </a:prstGeom>
        </p:spPr>
      </p:pic>
      <p:sp>
        <p:nvSpPr>
          <p:cNvPr id="2" name="Rectangle 1"/>
          <p:cNvSpPr/>
          <p:nvPr/>
        </p:nvSpPr>
        <p:spPr>
          <a:xfrm>
            <a:off x="5354198" y="1319804"/>
            <a:ext cx="6388623" cy="3970318"/>
          </a:xfrm>
          <a:prstGeom prst="rect">
            <a:avLst/>
          </a:prstGeom>
        </p:spPr>
        <p:txBody>
          <a:bodyPr wrap="square">
            <a:spAutoFit/>
          </a:bodyPr>
          <a:lstStyle/>
          <a:p>
            <a:pPr algn="just" rtl="1"/>
            <a:r>
              <a:rPr lang="ar-SA" sz="2800" dirty="0">
                <a:latin typeface="Simplified Arabic" panose="02020603050405020304" pitchFamily="18" charset="-78"/>
                <a:ea typeface="Times New Roman" panose="02020603050405020304" pitchFamily="18" charset="0"/>
                <a:cs typeface="Simplified Arabic" panose="02020603050405020304" pitchFamily="18" charset="-78"/>
              </a:rPr>
              <a:t> تعد صناعة المشروبات الكحولية إحدى</a:t>
            </a:r>
            <a:r>
              <a:rPr lang="ar-IQ" sz="2800" dirty="0">
                <a:latin typeface="Simplified Arabic" panose="02020603050405020304" pitchFamily="18" charset="-78"/>
                <a:ea typeface="Times New Roman" panose="02020603050405020304" pitchFamily="18" charset="0"/>
                <a:cs typeface="Simplified Arabic" panose="02020603050405020304" pitchFamily="18" charset="-78"/>
              </a:rPr>
              <a:t> أ</a:t>
            </a:r>
            <a:r>
              <a:rPr lang="ar-SA" sz="2800" dirty="0">
                <a:latin typeface="Simplified Arabic" panose="02020603050405020304" pitchFamily="18" charset="-78"/>
                <a:ea typeface="Times New Roman" panose="02020603050405020304" pitchFamily="18" charset="0"/>
                <a:cs typeface="Simplified Arabic" panose="02020603050405020304" pitchFamily="18" charset="-78"/>
              </a:rPr>
              <a:t>قدم الصناعات في العالم وتعتمد على الصناعات المتعلقة بالتقنية الحيوية. إن تربية وتحسين الحيوانات الأليفة والحيوانات المزرعية عبارة عن تقنية حيوية أيضا، من هذا يتضح إن</a:t>
            </a:r>
            <a:r>
              <a:rPr lang="ar-IQ" sz="2800"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2800" dirty="0">
                <a:latin typeface="Simplified Arabic" panose="02020603050405020304" pitchFamily="18" charset="-78"/>
                <a:ea typeface="Times New Roman" panose="02020603050405020304" pitchFamily="18" charset="0"/>
                <a:cs typeface="Simplified Arabic" panose="02020603050405020304" pitchFamily="18" charset="-78"/>
              </a:rPr>
              <a:t>التقنية الحيوية تهتم في استغلال وتسخير الكائنات الحية لخدمة الإنسان. قد يكون الكائن الحي حيوانا كبيرا مثل البقرة، أو نباتا مثل الحنطة والبطاطا، أو كائن حي مثل الخميرة </a:t>
            </a:r>
            <a:r>
              <a:rPr lang="en-US" sz="2800" dirty="0">
                <a:latin typeface="Simplified Arabic" panose="02020603050405020304" pitchFamily="18" charset="-78"/>
                <a:ea typeface="Times New Roman" panose="02020603050405020304" pitchFamily="18" charset="0"/>
                <a:cs typeface="Simplified Arabic" panose="02020603050405020304" pitchFamily="18" charset="-78"/>
              </a:rPr>
              <a:t>Yeast</a:t>
            </a:r>
            <a:r>
              <a:rPr lang="ar-SA" sz="2800" dirty="0">
                <a:latin typeface="Simplified Arabic" panose="02020603050405020304" pitchFamily="18" charset="-78"/>
                <a:ea typeface="Times New Roman" panose="02020603050405020304" pitchFamily="18" charset="0"/>
                <a:cs typeface="Simplified Arabic" panose="02020603050405020304" pitchFamily="18" charset="-78"/>
              </a:rPr>
              <a:t> المستعملة في صناعة البيرة </a:t>
            </a:r>
            <a:r>
              <a:rPr lang="ar-IQ" sz="2800" dirty="0">
                <a:latin typeface="Simplified Arabic" panose="02020603050405020304" pitchFamily="18" charset="-78"/>
                <a:ea typeface="Times New Roman" panose="02020603050405020304" pitchFamily="18" charset="0"/>
                <a:cs typeface="Simplified Arabic" panose="02020603050405020304" pitchFamily="18" charset="-78"/>
              </a:rPr>
              <a:t>و الخبز</a:t>
            </a:r>
            <a:r>
              <a:rPr lang="ar-SA" sz="2800" dirty="0">
                <a:latin typeface="Simplified Arabic" panose="02020603050405020304" pitchFamily="18" charset="-78"/>
                <a:ea typeface="Times New Roman" panose="02020603050405020304" pitchFamily="18" charset="0"/>
                <a:cs typeface="Simplified Arabic" panose="02020603050405020304" pitchFamily="18" charset="-78"/>
              </a:rPr>
              <a:t>... الخ.</a:t>
            </a:r>
            <a:endParaRPr lang="en-US" sz="2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2764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133" t="442" r="12340" b="-442"/>
          <a:stretch/>
        </p:blipFill>
        <p:spPr>
          <a:xfrm>
            <a:off x="96253" y="86628"/>
            <a:ext cx="4417996" cy="3753852"/>
          </a:xfrm>
          <a:prstGeom prst="rect">
            <a:avLst/>
          </a:prstGeom>
        </p:spPr>
      </p:pic>
      <p:sp>
        <p:nvSpPr>
          <p:cNvPr id="2" name="Rectangle 1"/>
          <p:cNvSpPr/>
          <p:nvPr/>
        </p:nvSpPr>
        <p:spPr>
          <a:xfrm>
            <a:off x="4976261" y="798897"/>
            <a:ext cx="6853188" cy="5573129"/>
          </a:xfrm>
          <a:prstGeom prst="rect">
            <a:avLst/>
          </a:prstGeom>
        </p:spPr>
        <p:txBody>
          <a:bodyPr wrap="square">
            <a:spAutoFit/>
          </a:bodyPr>
          <a:lstStyle/>
          <a:p>
            <a:pPr algn="just" rtl="1">
              <a:lnSpc>
                <a:spcPct val="150000"/>
              </a:lnSpc>
              <a:spcAft>
                <a:spcPts val="1200"/>
              </a:spcAft>
            </a:pPr>
            <a:r>
              <a:rPr lang="ar-SA" sz="2400" b="1" u="sng" dirty="0">
                <a:latin typeface="Calibri" panose="020F0502020204030204" pitchFamily="34" charset="0"/>
                <a:ea typeface="Times New Roman" panose="02020603050405020304" pitchFamily="18" charset="0"/>
                <a:cs typeface="Times New Roman" panose="02020603050405020304" pitchFamily="18" charset="0"/>
              </a:rPr>
              <a:t>المرحلة الثا</a:t>
            </a:r>
            <a:r>
              <a:rPr lang="ar-IQ" sz="2400" b="1" u="sng" dirty="0">
                <a:latin typeface="Calibri" panose="020F0502020204030204" pitchFamily="34" charset="0"/>
                <a:ea typeface="Times New Roman" panose="02020603050405020304" pitchFamily="18" charset="0"/>
                <a:cs typeface="Times New Roman" panose="02020603050405020304" pitchFamily="18" charset="0"/>
              </a:rPr>
              <a:t>نية</a:t>
            </a:r>
            <a:r>
              <a:rPr lang="ar-SA" sz="2400" b="1" u="sng" dirty="0">
                <a:latin typeface="Calibri" panose="020F0502020204030204" pitchFamily="34" charset="0"/>
                <a:ea typeface="Times New Roman" panose="02020603050405020304" pitchFamily="18" charset="0"/>
                <a:cs typeface="Times New Roman" panose="02020603050405020304" pitchFamily="18" charset="0"/>
              </a:rPr>
              <a:t>:</a:t>
            </a:r>
            <a:r>
              <a:rPr lang="ar-SA" sz="2400" b="1" dirty="0">
                <a:latin typeface="Calibri" panose="020F0502020204030204" pitchFamily="34" charset="0"/>
                <a:ea typeface="Times New Roman" panose="02020603050405020304" pitchFamily="18" charset="0"/>
                <a:cs typeface="Times New Roman" panose="02020603050405020304" pitchFamily="18" charset="0"/>
              </a:rPr>
              <a:t> وتتمثل هذه المرحلة ببداية القرن العشرين. </a:t>
            </a:r>
            <a:r>
              <a:rPr lang="ar-IQ" sz="2400" dirty="0">
                <a:latin typeface="Calibri" panose="020F0502020204030204" pitchFamily="34" charset="0"/>
                <a:ea typeface="Times New Roman" panose="02020603050405020304" pitchFamily="18" charset="0"/>
                <a:cs typeface="Times New Roman" panose="02020603050405020304" pitchFamily="18" charset="0"/>
              </a:rPr>
              <a:t>حيث</a:t>
            </a:r>
            <a:r>
              <a:rPr lang="ar-SA" sz="2400" dirty="0">
                <a:latin typeface="Calibri" panose="020F0502020204030204" pitchFamily="34" charset="0"/>
                <a:ea typeface="Times New Roman" panose="02020603050405020304" pitchFamily="18" charset="0"/>
                <a:cs typeface="Times New Roman" panose="02020603050405020304" pitchFamily="18" charset="0"/>
              </a:rPr>
              <a:t> تم خلال أحداث الحرب العالمية الأولى تطوير عددا من عمليات التصنيع منها إنتاج العلف الحيواني وكذلك إنتاج الكليسيرول </a:t>
            </a:r>
            <a:r>
              <a:rPr lang="en-US" sz="2400" dirty="0">
                <a:latin typeface="Times New Roman" panose="02020603050405020304" pitchFamily="18" charset="0"/>
                <a:ea typeface="Times New Roman" panose="02020603050405020304" pitchFamily="18" charset="0"/>
                <a:cs typeface="Arial" panose="020B0604020202020204" pitchFamily="34" charset="0"/>
              </a:rPr>
              <a:t>Glycerol</a:t>
            </a:r>
            <a:r>
              <a:rPr lang="ar-SA" sz="2400" dirty="0">
                <a:latin typeface="Calibri" panose="020F0502020204030204" pitchFamily="34" charset="0"/>
                <a:ea typeface="Times New Roman" panose="02020603050405020304" pitchFamily="18" charset="0"/>
                <a:cs typeface="Times New Roman" panose="02020603050405020304" pitchFamily="18" charset="0"/>
              </a:rPr>
              <a:t> من التخمر الكحولي للخمائر. وخلال تلك الفترة قامت صناعات تخمرية أخرى منها إنتاج حامض اللبن (اللاكتيك </a:t>
            </a:r>
            <a:r>
              <a:rPr lang="en-US" sz="2400" dirty="0">
                <a:latin typeface="Times New Roman" panose="02020603050405020304" pitchFamily="18" charset="0"/>
                <a:ea typeface="Times New Roman" panose="02020603050405020304" pitchFamily="18" charset="0"/>
                <a:cs typeface="Arial" panose="020B0604020202020204" pitchFamily="34" charset="0"/>
              </a:rPr>
              <a:t>Lactic acid</a:t>
            </a:r>
            <a:r>
              <a:rPr lang="ar-SA" sz="2400" dirty="0">
                <a:latin typeface="Calibri" panose="020F0502020204030204" pitchFamily="34" charset="0"/>
                <a:ea typeface="Times New Roman" panose="02020603050405020304" pitchFamily="18" charset="0"/>
                <a:cs typeface="Times New Roman" panose="02020603050405020304" pitchFamily="18" charset="0"/>
              </a:rPr>
              <a:t>) وحامض الخل (الخليك </a:t>
            </a:r>
            <a:r>
              <a:rPr lang="en-US" sz="2400" dirty="0">
                <a:latin typeface="Times New Roman" panose="02020603050405020304" pitchFamily="18" charset="0"/>
                <a:ea typeface="Times New Roman" panose="02020603050405020304" pitchFamily="18" charset="0"/>
                <a:cs typeface="Arial" panose="020B0604020202020204" pitchFamily="34" charset="0"/>
              </a:rPr>
              <a:t>Acetic acid</a:t>
            </a:r>
            <a:r>
              <a:rPr lang="ar-SA" sz="2400" dirty="0">
                <a:latin typeface="Calibri" panose="020F0502020204030204" pitchFamily="34" charset="0"/>
                <a:ea typeface="Times New Roman" panose="02020603050405020304" pitchFamily="18" charset="0"/>
                <a:cs typeface="Times New Roman" panose="02020603050405020304" pitchFamily="18" charset="0"/>
              </a:rPr>
              <a:t>) ، وبعض المواد الكيمياوية مثل الاسيتون </a:t>
            </a:r>
            <a:r>
              <a:rPr lang="en-US" sz="2400" dirty="0">
                <a:latin typeface="Times New Roman" panose="02020603050405020304" pitchFamily="18" charset="0"/>
                <a:ea typeface="Times New Roman" panose="02020603050405020304" pitchFamily="18" charset="0"/>
                <a:cs typeface="Arial" panose="020B0604020202020204" pitchFamily="34" charset="0"/>
              </a:rPr>
              <a:t>Acetone</a:t>
            </a:r>
            <a:r>
              <a:rPr lang="ar-SA" sz="2400" dirty="0">
                <a:latin typeface="Calibri" panose="020F0502020204030204" pitchFamily="34" charset="0"/>
                <a:ea typeface="Times New Roman" panose="02020603050405020304" pitchFamily="18" charset="0"/>
                <a:cs typeface="Times New Roman" panose="02020603050405020304" pitchFamily="18" charset="0"/>
              </a:rPr>
              <a:t> والبيوتانول </a:t>
            </a:r>
            <a:r>
              <a:rPr lang="en-US" sz="2400" dirty="0">
                <a:latin typeface="Times New Roman" panose="02020603050405020304" pitchFamily="18" charset="0"/>
                <a:ea typeface="Times New Roman" panose="02020603050405020304" pitchFamily="18" charset="0"/>
                <a:cs typeface="Arial" panose="020B0604020202020204" pitchFamily="34" charset="0"/>
              </a:rPr>
              <a:t>Butanol</a:t>
            </a:r>
            <a:r>
              <a:rPr lang="ar-SA" sz="2400" dirty="0">
                <a:latin typeface="Calibri" panose="020F0502020204030204" pitchFamily="34" charset="0"/>
                <a:ea typeface="Times New Roman" panose="02020603050405020304" pitchFamily="18" charset="0"/>
                <a:cs typeface="Times New Roman" panose="02020603050405020304" pitchFamily="18" charset="0"/>
              </a:rPr>
              <a:t>، كما تم خلال هذه الفترة إنتاج بعض الإنزيمات على نطاق تجاري، كما تم استبدال عمليات إنتاج حامض الليمون (الستريك </a:t>
            </a:r>
            <a:r>
              <a:rPr lang="en-US" sz="2400" dirty="0">
                <a:latin typeface="Times New Roman" panose="02020603050405020304" pitchFamily="18" charset="0"/>
                <a:ea typeface="Times New Roman" panose="02020603050405020304" pitchFamily="18" charset="0"/>
                <a:cs typeface="Arial" panose="020B0604020202020204" pitchFamily="34" charset="0"/>
              </a:rPr>
              <a:t>Citric acid</a:t>
            </a:r>
            <a:r>
              <a:rPr lang="ar-SA" sz="2400" dirty="0">
                <a:latin typeface="Calibri" panose="020F0502020204030204" pitchFamily="34" charset="0"/>
                <a:ea typeface="Times New Roman" panose="02020603050405020304" pitchFamily="18" charset="0"/>
                <a:cs typeface="Times New Roman" panose="02020603050405020304" pitchFamily="18" charset="0"/>
              </a:rPr>
              <a:t>) من الاعتماد على الحمضيات إلى الإنتاج المعتمد على الفطريات.</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Content Placeholder 3"/>
          <p:cNvPicPr>
            <a:picLocks noChangeAspect="1"/>
          </p:cNvPicPr>
          <p:nvPr/>
        </p:nvPicPr>
        <p:blipFill rotWithShape="1">
          <a:blip r:embed="rId3"/>
          <a:srcRect l="12382" r="12589"/>
          <a:stretch/>
        </p:blipFill>
        <p:spPr>
          <a:xfrm>
            <a:off x="96253" y="3840480"/>
            <a:ext cx="4417996" cy="2954956"/>
          </a:xfrm>
          <a:prstGeom prst="rect">
            <a:avLst/>
          </a:prstGeom>
        </p:spPr>
      </p:pic>
    </p:spTree>
    <p:extLst>
      <p:ext uri="{BB962C8B-B14F-4D97-AF65-F5344CB8AC3E}">
        <p14:creationId xmlns:p14="http://schemas.microsoft.com/office/powerpoint/2010/main" val="396349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382" r="12589"/>
          <a:stretch/>
        </p:blipFill>
        <p:spPr>
          <a:xfrm>
            <a:off x="1121743" y="1578543"/>
            <a:ext cx="10072437" cy="4597503"/>
          </a:xfrm>
          <a:prstGeom prst="rect">
            <a:avLst/>
          </a:prstGeom>
        </p:spPr>
      </p:pic>
      <p:sp>
        <p:nvSpPr>
          <p:cNvPr id="2" name="Rectangle 1"/>
          <p:cNvSpPr/>
          <p:nvPr/>
        </p:nvSpPr>
        <p:spPr>
          <a:xfrm>
            <a:off x="823361" y="679624"/>
            <a:ext cx="10495949" cy="738664"/>
          </a:xfrm>
          <a:prstGeom prst="rect">
            <a:avLst/>
          </a:prstGeom>
        </p:spPr>
        <p:txBody>
          <a:bodyPr wrap="square">
            <a:spAutoFit/>
          </a:bodyPr>
          <a:lstStyle/>
          <a:p>
            <a:pPr algn="just" rtl="1">
              <a:lnSpc>
                <a:spcPct val="150000"/>
              </a:lnSpc>
              <a:spcAft>
                <a:spcPts val="1200"/>
              </a:spcAft>
            </a:pPr>
            <a:r>
              <a:rPr lang="ar-SA" sz="2800" b="1" dirty="0">
                <a:latin typeface="Arabic Typesetting" panose="03020402040406030203" pitchFamily="66" charset="-78"/>
                <a:ea typeface="Times New Roman" panose="02020603050405020304" pitchFamily="18" charset="0"/>
                <a:cs typeface="Arabic Typesetting" panose="03020402040406030203" pitchFamily="66" charset="-78"/>
              </a:rPr>
              <a:t>كما تم استبدال عمليات إنتاج حامض الليمون (الستريك </a:t>
            </a:r>
            <a:r>
              <a:rPr lang="en-US" sz="2800" b="1" dirty="0">
                <a:latin typeface="Arabic Typesetting" panose="03020402040406030203" pitchFamily="66" charset="-78"/>
                <a:ea typeface="Times New Roman" panose="02020603050405020304" pitchFamily="18" charset="0"/>
                <a:cs typeface="Arabic Typesetting" panose="03020402040406030203" pitchFamily="66" charset="-78"/>
              </a:rPr>
              <a:t>Citric acid</a:t>
            </a:r>
            <a:r>
              <a:rPr lang="ar-SA" sz="2800" b="1" dirty="0">
                <a:latin typeface="Arabic Typesetting" panose="03020402040406030203" pitchFamily="66" charset="-78"/>
                <a:ea typeface="Times New Roman" panose="02020603050405020304" pitchFamily="18" charset="0"/>
                <a:cs typeface="Arabic Typesetting" panose="03020402040406030203" pitchFamily="66" charset="-78"/>
              </a:rPr>
              <a:t>) من الاعتماد على الحمضيات إلى الإنتاج المعتمد على الفطريات.</a:t>
            </a:r>
            <a:endParaRPr lang="en-US" sz="1600" b="1" dirty="0">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extLst>
      <p:ext uri="{BB962C8B-B14F-4D97-AF65-F5344CB8AC3E}">
        <p14:creationId xmlns:p14="http://schemas.microsoft.com/office/powerpoint/2010/main" val="406561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382" r="12465"/>
          <a:stretch/>
        </p:blipFill>
        <p:spPr>
          <a:xfrm>
            <a:off x="6455884" y="824596"/>
            <a:ext cx="5578882" cy="4351338"/>
          </a:xfrm>
          <a:prstGeom prst="rect">
            <a:avLst/>
          </a:prstGeom>
        </p:spPr>
      </p:pic>
      <p:sp>
        <p:nvSpPr>
          <p:cNvPr id="5" name="Rectangle 4"/>
          <p:cNvSpPr/>
          <p:nvPr/>
        </p:nvSpPr>
        <p:spPr>
          <a:xfrm>
            <a:off x="0" y="738107"/>
            <a:ext cx="6455884" cy="4524315"/>
          </a:xfrm>
          <a:prstGeom prst="rect">
            <a:avLst/>
          </a:prstGeom>
        </p:spPr>
        <p:txBody>
          <a:bodyPr wrap="square">
            <a:spAutoFit/>
          </a:bodyPr>
          <a:lstStyle/>
          <a:p>
            <a:pPr algn="just" rtl="1">
              <a:lnSpc>
                <a:spcPct val="150000"/>
              </a:lnSpc>
              <a:spcAft>
                <a:spcPts val="1200"/>
              </a:spcAft>
            </a:pPr>
            <a:r>
              <a:rPr lang="ar-SA" sz="3200" b="1" u="sng" dirty="0">
                <a:latin typeface="Arabic Typesetting" panose="03020402040406030203" pitchFamily="66" charset="-78"/>
                <a:ea typeface="Times New Roman" panose="02020603050405020304" pitchFamily="18" charset="0"/>
                <a:cs typeface="Arabic Typesetting" panose="03020402040406030203" pitchFamily="66" charset="-78"/>
              </a:rPr>
              <a:t>المرحلة ال</a:t>
            </a:r>
            <a:r>
              <a:rPr lang="ar-IQ" sz="3200" b="1" u="sng" dirty="0">
                <a:latin typeface="Arabic Typesetting" panose="03020402040406030203" pitchFamily="66" charset="-78"/>
                <a:ea typeface="Times New Roman" panose="02020603050405020304" pitchFamily="18" charset="0"/>
                <a:cs typeface="Arabic Typesetting" panose="03020402040406030203" pitchFamily="66" charset="-78"/>
              </a:rPr>
              <a:t>ثالثة</a:t>
            </a:r>
            <a:r>
              <a:rPr lang="ar-SA" sz="3200" b="1" u="sng" dirty="0">
                <a:latin typeface="Arabic Typesetting" panose="03020402040406030203" pitchFamily="66" charset="-78"/>
                <a:ea typeface="Times New Roman" panose="02020603050405020304" pitchFamily="18" charset="0"/>
                <a:cs typeface="Arabic Typesetting" panose="03020402040406030203" pitchFamily="66" charset="-78"/>
              </a:rPr>
              <a:t>:</a:t>
            </a:r>
            <a:r>
              <a:rPr lang="ar-SA" sz="3200" b="1" dirty="0">
                <a:latin typeface="Arabic Typesetting" panose="03020402040406030203" pitchFamily="66" charset="-78"/>
                <a:ea typeface="Times New Roman" panose="02020603050405020304" pitchFamily="18" charset="0"/>
                <a:cs typeface="Arabic Typesetting" panose="03020402040406030203" pitchFamily="66" charset="-78"/>
              </a:rPr>
              <a:t> ان هذه المرحلة اعتمدت على ما سبقها من المراحل من المعلومات المتراكمة والمشاكل التي المتولدة خلالها، وقد تميزت المرحلة باكتشاف المضادات الحيوية </a:t>
            </a:r>
            <a:r>
              <a:rPr lang="en-US" sz="3200" b="1" dirty="0">
                <a:latin typeface="Arabic Typesetting" panose="03020402040406030203" pitchFamily="66" charset="-78"/>
                <a:ea typeface="Times New Roman" panose="02020603050405020304" pitchFamily="18" charset="0"/>
                <a:cs typeface="Arabic Typesetting" panose="03020402040406030203" pitchFamily="66" charset="-78"/>
              </a:rPr>
              <a:t>Antibiotics</a:t>
            </a:r>
            <a:r>
              <a:rPr lang="ar-SA" sz="3200" b="1" dirty="0">
                <a:latin typeface="Arabic Typesetting" panose="03020402040406030203" pitchFamily="66" charset="-78"/>
                <a:ea typeface="Times New Roman" panose="02020603050405020304" pitchFamily="18" charset="0"/>
                <a:cs typeface="Arabic Typesetting" panose="03020402040406030203" pitchFamily="66" charset="-78"/>
              </a:rPr>
              <a:t> ، حيث اكتشف البنسلين </a:t>
            </a:r>
            <a:r>
              <a:rPr lang="en-US" sz="3200" b="1" dirty="0">
                <a:latin typeface="Arabic Typesetting" panose="03020402040406030203" pitchFamily="66" charset="-78"/>
                <a:ea typeface="Times New Roman" panose="02020603050405020304" pitchFamily="18" charset="0"/>
                <a:cs typeface="Arabic Typesetting" panose="03020402040406030203" pitchFamily="66" charset="-78"/>
              </a:rPr>
              <a:t>Penicillin</a:t>
            </a:r>
            <a:r>
              <a:rPr lang="ar-SA" sz="3200" b="1" dirty="0">
                <a:latin typeface="Arabic Typesetting" panose="03020402040406030203" pitchFamily="66" charset="-78"/>
                <a:ea typeface="Times New Roman" panose="02020603050405020304" pitchFamily="18" charset="0"/>
                <a:cs typeface="Arabic Typesetting" panose="03020402040406030203" pitchFamily="66" charset="-78"/>
              </a:rPr>
              <a:t> بالصدفة سنة 1928 من قبل العالم فلمنك </a:t>
            </a:r>
            <a:r>
              <a:rPr lang="en-US" sz="3200" b="1" dirty="0">
                <a:latin typeface="Arabic Typesetting" panose="03020402040406030203" pitchFamily="66" charset="-78"/>
                <a:ea typeface="Times New Roman" panose="02020603050405020304" pitchFamily="18" charset="0"/>
                <a:cs typeface="Arabic Typesetting" panose="03020402040406030203" pitchFamily="66" charset="-78"/>
              </a:rPr>
              <a:t>Fleming</a:t>
            </a:r>
            <a:r>
              <a:rPr lang="ar-SA" sz="3200" b="1" dirty="0">
                <a:latin typeface="Arabic Typesetting" panose="03020402040406030203" pitchFamily="66" charset="-78"/>
                <a:ea typeface="Times New Roman" panose="02020603050405020304" pitchFamily="18" charset="0"/>
                <a:cs typeface="Arabic Typesetting" panose="03020402040406030203" pitchFamily="66" charset="-78"/>
              </a:rPr>
              <a:t> وهو مادة مضادة للبكتريا انتج بواسطة العفن </a:t>
            </a:r>
            <a:r>
              <a:rPr lang="en-US" sz="3200" b="1" i="1" dirty="0">
                <a:latin typeface="Arabic Typesetting" panose="03020402040406030203" pitchFamily="66" charset="-78"/>
                <a:ea typeface="Times New Roman" panose="02020603050405020304" pitchFamily="18" charset="0"/>
                <a:cs typeface="Arabic Typesetting" panose="03020402040406030203" pitchFamily="66" charset="-78"/>
              </a:rPr>
              <a:t>Penicillium notatum</a:t>
            </a:r>
            <a:r>
              <a:rPr lang="en-US" sz="3200" b="1" dirty="0">
                <a:latin typeface="Arabic Typesetting" panose="03020402040406030203" pitchFamily="66" charset="-78"/>
                <a:ea typeface="Times New Roman" panose="02020603050405020304" pitchFamily="18" charset="0"/>
                <a:cs typeface="Arabic Typesetting" panose="03020402040406030203" pitchFamily="66" charset="-78"/>
              </a:rPr>
              <a:t> </a:t>
            </a:r>
            <a:r>
              <a:rPr lang="ar-SA" sz="3200" b="1" dirty="0">
                <a:latin typeface="Arabic Typesetting" panose="03020402040406030203" pitchFamily="66" charset="-78"/>
                <a:ea typeface="Times New Roman" panose="02020603050405020304" pitchFamily="18" charset="0"/>
                <a:cs typeface="Arabic Typesetting" panose="03020402040406030203" pitchFamily="66" charset="-78"/>
              </a:rPr>
              <a:t>ولذلك يطلق على هذه المرحلة عهد المضادات الحيوية. </a:t>
            </a:r>
            <a:endParaRPr lang="en-US" b="1" dirty="0">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Tree>
    <p:extLst>
      <p:ext uri="{BB962C8B-B14F-4D97-AF65-F5344CB8AC3E}">
        <p14:creationId xmlns:p14="http://schemas.microsoft.com/office/powerpoint/2010/main" val="145441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382" r="12465"/>
          <a:stretch/>
        </p:blipFill>
        <p:spPr>
          <a:xfrm>
            <a:off x="189297" y="3388093"/>
            <a:ext cx="5775158" cy="3282215"/>
          </a:xfrm>
          <a:prstGeom prst="rect">
            <a:avLst/>
          </a:prstGeom>
        </p:spPr>
      </p:pic>
      <p:sp>
        <p:nvSpPr>
          <p:cNvPr id="2" name="Rectangle 1"/>
          <p:cNvSpPr/>
          <p:nvPr/>
        </p:nvSpPr>
        <p:spPr>
          <a:xfrm>
            <a:off x="346509" y="150311"/>
            <a:ext cx="11675445" cy="5209118"/>
          </a:xfrm>
          <a:prstGeom prst="rect">
            <a:avLst/>
          </a:prstGeom>
        </p:spPr>
        <p:txBody>
          <a:bodyPr wrap="square">
            <a:spAutoFit/>
          </a:bodyPr>
          <a:lstStyle/>
          <a:p>
            <a:pPr algn="just" rtl="1">
              <a:lnSpc>
                <a:spcPct val="150000"/>
              </a:lnSpc>
              <a:spcAft>
                <a:spcPts val="1200"/>
              </a:spcAft>
            </a:pPr>
            <a:r>
              <a:rPr lang="ar-SA" sz="2800" b="1" dirty="0">
                <a:latin typeface="Aparajita" panose="020B0502040204020203" pitchFamily="18" charset="0"/>
                <a:ea typeface="Times New Roman" panose="02020603050405020304" pitchFamily="18" charset="0"/>
                <a:cs typeface="Arabic Typesetting" panose="03020402040406030203" pitchFamily="66" charset="-78"/>
              </a:rPr>
              <a:t>. ان عمليات إنتاج البنسلين انتظرت تطورات في مجالات أخرى حيث انه لا يمكن إنتاجه بظروف غير معقمة وقد دام الانتظار إلى حوالي 1940 وكانت الحرب العالمية الثانية قد بدأت ووجد عندها البنسلين سوقا رائجة وحاجه ماسة لعلاج الجرحى، وقد أدت معرفة عمليات التعقيم التي استعملت لانتاج البنسلين إلى معرفة التعامل مع المزارع النقية وتعقيم الأوساط الغذائية والمخمرات، حيث تسخن لدرجة حرارية معينة ولفترة محددة ثم تبرد وتضاف إليها اللقاحات مع الحفاظ على الضغط الداخلي بشكل موجب (أي أعلى من الضغط الخارجي) لتلافي التلوث، بالإضافة إلى انه اصبح بالإمكان إدخال الهواء المعقم وإجراء عمليات الخلط والتقليب تحت الظروف المعقمة في المخمرات المغلقة والتي لا تزال هي الطريقة المثلى لعمليات الإنتاج الكبيرة.</a:t>
            </a:r>
            <a:endParaRPr lang="en-US" sz="1600" b="1" dirty="0">
              <a:latin typeface="Aparajita" panose="020B0502040204020203" pitchFamily="18" charset="0"/>
              <a:ea typeface="Times New Roman" panose="02020603050405020304" pitchFamily="18" charset="0"/>
              <a:cs typeface="Aparajita" panose="020B0502040204020203" pitchFamily="18" charset="0"/>
            </a:endParaRPr>
          </a:p>
        </p:txBody>
      </p:sp>
    </p:spTree>
    <p:extLst>
      <p:ext uri="{BB962C8B-B14F-4D97-AF65-F5344CB8AC3E}">
        <p14:creationId xmlns:p14="http://schemas.microsoft.com/office/powerpoint/2010/main" val="2244504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1061</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Algerian</vt:lpstr>
      <vt:lpstr>Aparajita</vt:lpstr>
      <vt:lpstr>Arabic Typesetting</vt:lpstr>
      <vt:lpstr>Arial</vt:lpstr>
      <vt:lpstr>Bauhaus 93</vt:lpstr>
      <vt:lpstr>Calibri</vt:lpstr>
      <vt:lpstr>Calibri Light</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2O14</dc:creator>
  <cp:lastModifiedBy>HP</cp:lastModifiedBy>
  <cp:revision>27</cp:revision>
  <cp:lastPrinted>2024-09-22T22:44:28Z</cp:lastPrinted>
  <dcterms:created xsi:type="dcterms:W3CDTF">2024-08-23T16:06:51Z</dcterms:created>
  <dcterms:modified xsi:type="dcterms:W3CDTF">2024-09-22T22:46:02Z</dcterms:modified>
</cp:coreProperties>
</file>